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2" r:id="rId7"/>
    <p:sldId id="271" r:id="rId8"/>
    <p:sldId id="264" r:id="rId9"/>
    <p:sldId id="269" r:id="rId10"/>
    <p:sldId id="265" r:id="rId11"/>
    <p:sldId id="274" r:id="rId12"/>
    <p:sldId id="266" r:id="rId13"/>
    <p:sldId id="273" r:id="rId14"/>
    <p:sldId id="263" r:id="rId15"/>
    <p:sldId id="276" r:id="rId16"/>
    <p:sldId id="267" r:id="rId17"/>
    <p:sldId id="268" r:id="rId18"/>
    <p:sldId id="275" r:id="rId19"/>
  </p:sldIdLst>
  <p:sldSz cx="9144000" cy="5143500" type="screen16x9"/>
  <p:notesSz cx="6858000" cy="9144000"/>
  <p:embeddedFontLs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Merriweather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Clara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927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Both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Clara …. Through to gif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977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Malaspina, Bering, and St. Elias region for just 2013-2018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Malaspina, Bering, and St. Elias region for just 2013-2018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5348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243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Kate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Clara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Kate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Clara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Kate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Clara …. Through to gif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786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9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0" t="0" r="0" b="0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0" t="0" r="0" b="0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hyperlink" Target="https://drive.google.com/file/d/1lRX-XXZziD5dFVFWm2pxbNd1fY4lzxz0/view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Seismicity and Ice Loading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Clara and Kate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Model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Parameters</a:t>
            </a: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r>
              <a:rPr lang="en-US" sz="1200" dirty="0"/>
              <a:t>Velocity for the Yakutat: 1.59 x 10^-4 </a:t>
            </a:r>
            <a:endParaRPr sz="1800" dirty="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7921DDD1-9121-9545-BEF2-BD4965E6ACF1}"/>
              </a:ext>
            </a:extLst>
          </p:cNvPr>
          <p:cNvSpPr txBox="1">
            <a:spLocks/>
          </p:cNvSpPr>
          <p:nvPr/>
        </p:nvSpPr>
        <p:spPr>
          <a:xfrm>
            <a:off x="4639885" y="529285"/>
            <a:ext cx="2483929" cy="454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Lithosphere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Density 2700 kg/m</a:t>
            </a:r>
            <a:r>
              <a:rPr lang="en-US" sz="1200" baseline="30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Bulk modulus 1 x 10</a:t>
            </a:r>
            <a:r>
              <a:rPr lang="en-US" sz="1200" baseline="30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10</a:t>
            </a:r>
            <a:endParaRPr lang="en-US" sz="1200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Shear modulus 3 x 10</a:t>
            </a:r>
            <a:r>
              <a:rPr lang="en-US" sz="1200" baseline="30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9</a:t>
            </a:r>
            <a:endParaRPr lang="en-US" sz="1200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Friction angle 35º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Cohesion 1 x 10</a:t>
            </a:r>
            <a:r>
              <a:rPr lang="en-US" sz="1200" baseline="30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8</a:t>
            </a:r>
          </a:p>
          <a:p>
            <a:endParaRPr lang="en-US" sz="1600" baseline="30000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en-US" sz="1600" baseline="30000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en-US" sz="1600" baseline="30000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en-US" sz="1600" baseline="30000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Underlying weak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Friction angle 5º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Density 917 kg/m</a:t>
            </a:r>
            <a:r>
              <a:rPr lang="en-US" sz="1200" baseline="30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Bulk modulus 2 x 10</a:t>
            </a:r>
            <a:r>
              <a:rPr lang="en-US" sz="1200" baseline="30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9</a:t>
            </a:r>
            <a:endParaRPr lang="en-US" sz="1200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Shear modulus 3.8 x 10</a:t>
            </a:r>
            <a:r>
              <a:rPr lang="en-US" sz="1200" baseline="30000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</a:rPr>
              <a:t>9</a:t>
            </a:r>
            <a:endParaRPr lang="en-US" sz="1200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457200" indent="457200"/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Picture 6" descr="https://lh4.googleusercontent.com/5XTJm1TZDxAw3dnqxmPNimgMwzmnYK71srfM_clfCHyR3QnwFhYB5T5qXBjssviwi2_8Y1rYkCV7XM55OzShOvKvWfp5nM3bPaEpJ7ddDt57mJhQcEU2_FDPof9BOSJrnMNgJSPO">
            <a:extLst>
              <a:ext uri="{FF2B5EF4-FFF2-40B4-BE49-F238E27FC236}">
                <a16:creationId xmlns:a16="http://schemas.microsoft.com/office/drawing/2014/main" id="{F6458355-635D-9346-876C-8BB6DFBE4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3" t="29711" r="61921" b="35564"/>
          <a:stretch/>
        </p:blipFill>
        <p:spPr bwMode="auto">
          <a:xfrm>
            <a:off x="7028120" y="348524"/>
            <a:ext cx="1971704" cy="105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4C71630E-444C-864C-8D8C-3681B316463C}"/>
              </a:ext>
            </a:extLst>
          </p:cNvPr>
          <p:cNvSpPr/>
          <p:nvPr/>
        </p:nvSpPr>
        <p:spPr>
          <a:xfrm rot="12469766">
            <a:off x="8032059" y="947228"/>
            <a:ext cx="350874" cy="16441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ttps://lh4.googleusercontent.com/5XTJm1TZDxAw3dnqxmPNimgMwzmnYK71srfM_clfCHyR3QnwFhYB5T5qXBjssviwi2_8Y1rYkCV7XM55OzShOvKvWfp5nM3bPaEpJ7ddDt57mJhQcEU2_FDPof9BOSJrnMNgJSPO">
            <a:extLst>
              <a:ext uri="{FF2B5EF4-FFF2-40B4-BE49-F238E27FC236}">
                <a16:creationId xmlns:a16="http://schemas.microsoft.com/office/drawing/2014/main" id="{08367154-8CED-8245-8C53-87C73F8D0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3" t="29711" r="61921" b="35564"/>
          <a:stretch/>
        </p:blipFill>
        <p:spPr bwMode="auto">
          <a:xfrm>
            <a:off x="7123814" y="1957202"/>
            <a:ext cx="1971704" cy="105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74792EF-C1A8-734F-8BB3-D1FD29717A60}"/>
              </a:ext>
            </a:extLst>
          </p:cNvPr>
          <p:cNvSpPr/>
          <p:nvPr/>
        </p:nvSpPr>
        <p:spPr>
          <a:xfrm rot="12469766">
            <a:off x="8127753" y="2630336"/>
            <a:ext cx="350874" cy="16441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https://lh4.googleusercontent.com/5XTJm1TZDxAw3dnqxmPNimgMwzmnYK71srfM_clfCHyR3QnwFhYB5T5qXBjssviwi2_8Y1rYkCV7XM55OzShOvKvWfp5nM3bPaEpJ7ddDt57mJhQcEU2_FDPof9BOSJrnMNgJSPO">
            <a:extLst>
              <a:ext uri="{FF2B5EF4-FFF2-40B4-BE49-F238E27FC236}">
                <a16:creationId xmlns:a16="http://schemas.microsoft.com/office/drawing/2014/main" id="{D4BD2229-2506-084B-80C1-19DA7F3CC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3" t="29711" r="61921" b="35564"/>
          <a:stretch/>
        </p:blipFill>
        <p:spPr bwMode="auto">
          <a:xfrm>
            <a:off x="7123814" y="3500977"/>
            <a:ext cx="1971704" cy="105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3BFBA17-F6A9-E34A-9C19-76FE36EC2644}"/>
              </a:ext>
            </a:extLst>
          </p:cNvPr>
          <p:cNvSpPr/>
          <p:nvPr/>
        </p:nvSpPr>
        <p:spPr>
          <a:xfrm rot="12469766">
            <a:off x="8127753" y="3945081"/>
            <a:ext cx="350874" cy="16441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25" y="3485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" name="Shape 132">
            <a:extLst>
              <a:ext uri="{FF2B5EF4-FFF2-40B4-BE49-F238E27FC236}">
                <a16:creationId xmlns:a16="http://schemas.microsoft.com/office/drawing/2014/main" id="{386E39AD-B652-6441-89FE-DFF899951C24}"/>
              </a:ext>
            </a:extLst>
          </p:cNvPr>
          <p:cNvSpPr txBox="1">
            <a:spLocks/>
          </p:cNvSpPr>
          <p:nvPr/>
        </p:nvSpPr>
        <p:spPr>
          <a:xfrm>
            <a:off x="187515" y="348526"/>
            <a:ext cx="197746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Model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Results</a:t>
            </a:r>
          </a:p>
          <a:p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Z - displacement</a:t>
            </a:r>
          </a:p>
          <a:p>
            <a:pPr marL="457200" indent="457200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EC89-CA78-421B-BA70-085C1C67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75" y="96900"/>
            <a:ext cx="6615387" cy="496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25" y="3485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" name="3Dmodel5_c09lh9.mp4">
            <a:hlinkClick r:id="" action="ppaction://media"/>
            <a:extLst>
              <a:ext uri="{FF2B5EF4-FFF2-40B4-BE49-F238E27FC236}">
                <a16:creationId xmlns:a16="http://schemas.microsoft.com/office/drawing/2014/main" id="{D2C981C4-3A14-CA46-B627-D56940151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4975" y="85061"/>
            <a:ext cx="6640032" cy="4980024"/>
          </a:xfrm>
          <a:prstGeom prst="rect">
            <a:avLst/>
          </a:prstGeom>
        </p:spPr>
      </p:pic>
      <p:sp>
        <p:nvSpPr>
          <p:cNvPr id="14" name="Shape 132">
            <a:extLst>
              <a:ext uri="{FF2B5EF4-FFF2-40B4-BE49-F238E27FC236}">
                <a16:creationId xmlns:a16="http://schemas.microsoft.com/office/drawing/2014/main" id="{386E39AD-B652-6441-89FE-DFF899951C24}"/>
              </a:ext>
            </a:extLst>
          </p:cNvPr>
          <p:cNvSpPr txBox="1">
            <a:spLocks/>
          </p:cNvSpPr>
          <p:nvPr/>
        </p:nvSpPr>
        <p:spPr>
          <a:xfrm>
            <a:off x="187515" y="348526"/>
            <a:ext cx="197746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Model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Results</a:t>
            </a:r>
          </a:p>
          <a:p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Maximum Principal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Strain Rate</a:t>
            </a:r>
          </a:p>
          <a:p>
            <a:pPr marL="457200" indent="457200"/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18000" y="435938"/>
            <a:ext cx="4381800" cy="2773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u="sng" dirty="0">
                <a:solidFill>
                  <a:schemeClr val="tx1"/>
                </a:solidFill>
              </a:rPr>
              <a:t>Part 2</a:t>
            </a:r>
          </a:p>
          <a:p>
            <a:pPr marL="0" indent="0" algn="ctr"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The frequency-magnitude plots in this region have a maximum around 1.4</a:t>
            </a:r>
          </a:p>
          <a:p>
            <a:pPr marL="0" indent="0" algn="ctr">
              <a:spcAft>
                <a:spcPts val="1600"/>
              </a:spcAft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The plots have a distinct curve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11338-CFCA-4881-B7C0-845754F5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1" y="426494"/>
            <a:ext cx="3805574" cy="2508900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br>
              <a:rPr lang="en-US" sz="1300" dirty="0"/>
            </a:br>
            <a:endParaRPr lang="en-US" sz="13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B4DFADA-B817-4FAC-9C93-78AA2A93776E}"/>
              </a:ext>
            </a:extLst>
          </p:cNvPr>
          <p:cNvSpPr txBox="1">
            <a:spLocks/>
          </p:cNvSpPr>
          <p:nvPr/>
        </p:nvSpPr>
        <p:spPr>
          <a:xfrm>
            <a:off x="595424" y="3848991"/>
            <a:ext cx="3683322" cy="18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r"/>
            <a:r>
              <a:rPr lang="en-US" sz="1200" u="sng" dirty="0"/>
              <a:t>Hypothesis</a:t>
            </a:r>
          </a:p>
          <a:p>
            <a:pPr algn="r"/>
            <a:r>
              <a:rPr lang="en-US" sz="1200" dirty="0"/>
              <a:t>With the unloading of glacial ice, the frequency and magnitude relationship of low-magnitude earthquakes in the Yakutat region will change, causing a maximum frequency between magnitudes of 1.4 and 2.4.</a:t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423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Strain Rates and Earthquakes</a:t>
            </a:r>
            <a:br>
              <a:rPr lang="en" dirty="0"/>
            </a:br>
            <a:br>
              <a:rPr lang="en" dirty="0"/>
            </a:br>
            <a:r>
              <a:rPr lang="en" dirty="0"/>
              <a:t>	</a:t>
            </a:r>
            <a:r>
              <a:rPr lang="en" sz="1800" dirty="0"/>
              <a:t>2013-2018</a:t>
            </a:r>
            <a:endParaRPr sz="1200" dirty="0"/>
          </a:p>
        </p:txBody>
      </p:sp>
      <p:pic>
        <p:nvPicPr>
          <p:cNvPr id="1026" name="Picture 2" descr="https://lh6.googleusercontent.com/JEDwZ1osEnZ04TT-FCpEiATzAPucdwwSR0MkEHNsH4Y0KRwxjvVBt8iWOQx-eNVYPOs8YewQIxuyIZGC-TyBTaJj7dfjq77bQa8CeG2Eqvp_a8GO2K1F8tWrU2G1-7KB_D0rV32_">
            <a:extLst>
              <a:ext uri="{FF2B5EF4-FFF2-40B4-BE49-F238E27FC236}">
                <a16:creationId xmlns:a16="http://schemas.microsoft.com/office/drawing/2014/main" id="{B17F0CE8-C51D-46AB-AD07-B62ACAE58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6" t="9013" b="5437"/>
          <a:stretch/>
        </p:blipFill>
        <p:spPr bwMode="auto">
          <a:xfrm>
            <a:off x="4370129" y="1532303"/>
            <a:ext cx="4720706" cy="28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19">
            <a:extLst>
              <a:ext uri="{FF2B5EF4-FFF2-40B4-BE49-F238E27FC236}">
                <a16:creationId xmlns:a16="http://schemas.microsoft.com/office/drawing/2014/main" id="{8B508D25-B0DB-4667-BDB0-93676EFCD765}"/>
              </a:ext>
            </a:extLst>
          </p:cNvPr>
          <p:cNvSpPr txBox="1">
            <a:spLocks/>
          </p:cNvSpPr>
          <p:nvPr/>
        </p:nvSpPr>
        <p:spPr>
          <a:xfrm>
            <a:off x="6850030" y="4359349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Earthquake Data from USGS</a:t>
            </a:r>
          </a:p>
        </p:txBody>
      </p:sp>
      <p:pic>
        <p:nvPicPr>
          <p:cNvPr id="1028" name="Picture 4" descr="https://lh4.googleusercontent.com/RqDAI-gavkJUusJPGcajbzV7uiBrW_fH2-HY7q-Y0ZO8J587r83OCa6f6IPpoA1ksb0f4A7zzKzQvxAP2Rf_-LHSVQaZepKnTzMhWL4Mh4t4vEfhTb5BnsCI8hpBRP-g4qkVePK6">
            <a:extLst>
              <a:ext uri="{FF2B5EF4-FFF2-40B4-BE49-F238E27FC236}">
                <a16:creationId xmlns:a16="http://schemas.microsoft.com/office/drawing/2014/main" id="{7E07AC0E-D251-4804-AEFC-AF1503DA5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" t="81246" r="59036" b="11358"/>
          <a:stretch/>
        </p:blipFill>
        <p:spPr bwMode="auto">
          <a:xfrm>
            <a:off x="4659127" y="1020726"/>
            <a:ext cx="4190412" cy="4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Recent Frequency Magnitude Plots</a:t>
            </a:r>
            <a:br>
              <a:rPr lang="en" dirty="0"/>
            </a:br>
            <a:br>
              <a:rPr lang="en" dirty="0"/>
            </a:br>
            <a:r>
              <a:rPr lang="en" dirty="0"/>
              <a:t>	</a:t>
            </a:r>
            <a:r>
              <a:rPr lang="en" sz="1800" dirty="0"/>
              <a:t>2013-2018</a:t>
            </a: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br>
              <a:rPr lang="en" sz="1800" dirty="0"/>
            </a:br>
            <a:r>
              <a:rPr lang="en" sz="1800" dirty="0"/>
              <a:t>	      </a:t>
            </a:r>
            <a:r>
              <a:rPr lang="en-US" sz="1200" dirty="0"/>
              <a:t>Earthquake </a:t>
            </a:r>
            <a:r>
              <a:rPr lang="en" sz="1200" dirty="0"/>
              <a:t>Data from USGS &gt;</a:t>
            </a:r>
            <a:endParaRPr sz="1200" dirty="0"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650" y="65115"/>
            <a:ext cx="4424075" cy="250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650" y="2650450"/>
            <a:ext cx="4424074" cy="2305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844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25" y="3485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Shape 114">
            <a:extLst>
              <a:ext uri="{FF2B5EF4-FFF2-40B4-BE49-F238E27FC236}">
                <a16:creationId xmlns:a16="http://schemas.microsoft.com/office/drawing/2014/main" id="{83D1752D-EF70-49C8-B891-6BF18E5526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18000" y="-159491"/>
            <a:ext cx="4381800" cy="2773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sz="1800" u="sng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</a:rPr>
              <a:t>Ice load reduction causes earthquakes</a:t>
            </a:r>
          </a:p>
          <a:p>
            <a:pPr marL="742950" lvl="1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400" dirty="0">
                <a:solidFill>
                  <a:schemeClr val="tx1"/>
                </a:solidFill>
              </a:rPr>
              <a:t>Ice is lost and there is an increase in strain rate (higher strain rate = more earthquakes)</a:t>
            </a:r>
          </a:p>
          <a:p>
            <a:pPr marL="742950" lvl="1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400" dirty="0">
                <a:solidFill>
                  <a:schemeClr val="tx1"/>
                </a:solidFill>
              </a:rPr>
              <a:t>Depending on time and the amount of ice taken away, that strain rate dissipates or is lost quickly in a large earthquake</a:t>
            </a:r>
          </a:p>
          <a:p>
            <a:pPr marL="457200" lvl="1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</a:rPr>
              <a:t>The frequency-magnitude plots in the Yakutat region have a maximum around 1.4 and a distinctive curve</a:t>
            </a:r>
          </a:p>
          <a:p>
            <a:pPr marL="742950" lvl="1" indent="-28575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400" dirty="0">
                <a:solidFill>
                  <a:schemeClr val="tx1"/>
                </a:solidFill>
              </a:rPr>
              <a:t>Our hypothesis is correct</a:t>
            </a:r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437640" y="51554"/>
            <a:ext cx="4706359" cy="4848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Enlow, R and Koons, P. 1998. Critical wedges in three dimensions: analytical expressions from Mohr-Coulomb constrained perturbation analysis. Journal of Geophysical Research; 103 (B3): 4897-4914</a:t>
            </a:r>
            <a:endParaRPr sz="1000"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Koons, P., Hooks, B., Pavlis, T., Upton, P. and Barker, A. 2010. Three-dimensional mechanics of Yakutat convergence in the southern Alaska plate corner. Tectonics; 29: 1-17 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Mus</a:t>
            </a:r>
            <a:r>
              <a:rPr lang="en-US" sz="1000" dirty="0" err="1">
                <a:solidFill>
                  <a:schemeClr val="tx1"/>
                </a:solidFill>
              </a:rPr>
              <a:t>kett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i="1" dirty="0">
                <a:solidFill>
                  <a:schemeClr val="tx1"/>
                </a:solidFill>
              </a:rPr>
              <a:t>et al.</a:t>
            </a:r>
            <a:r>
              <a:rPr lang="en-US" sz="1000" dirty="0">
                <a:solidFill>
                  <a:schemeClr val="tx1"/>
                </a:solidFill>
              </a:rPr>
              <a:t> 2003. Multi-decadal elevation changes on Bagley Ice Valley and Malaspina Glacier, Alaska. Geophysical Research Letters: 30 (16): 1-4</a:t>
            </a:r>
            <a:endParaRPr sz="1000"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Pavlis, </a:t>
            </a:r>
            <a:r>
              <a:rPr lang="en-US" sz="1000" i="1" dirty="0">
                <a:solidFill>
                  <a:schemeClr val="tx1"/>
                </a:solidFill>
              </a:rPr>
              <a:t>et al.</a:t>
            </a:r>
            <a:r>
              <a:rPr lang="en-US" sz="1000" dirty="0">
                <a:solidFill>
                  <a:schemeClr val="tx1"/>
                </a:solidFill>
              </a:rPr>
              <a:t> Lithospheric scale structure of Alaska: a unified three-dimensional model from results of STEEP (St. Elias Erosion/tectonics Project). </a:t>
            </a:r>
            <a:endParaRPr sz="1000" dirty="0">
              <a:solidFill>
                <a:schemeClr val="tx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sz="1000" dirty="0">
                <a:solidFill>
                  <a:schemeClr val="tx1"/>
                </a:solidFill>
              </a:rPr>
              <a:t>Sauber, J. and </a:t>
            </a:r>
            <a:r>
              <a:rPr lang="en-US" sz="1000" dirty="0" err="1">
                <a:solidFill>
                  <a:schemeClr val="tx1"/>
                </a:solidFill>
              </a:rPr>
              <a:t>Molnia</a:t>
            </a:r>
            <a:r>
              <a:rPr lang="en-US" sz="1000" dirty="0">
                <a:solidFill>
                  <a:schemeClr val="tx1"/>
                </a:solidFill>
              </a:rPr>
              <a:t>, B. 2003. Glacier ice mass fluctuations and fault instability in tectonically active Southern Alaska. Global and Planetary Change; 42: 279-293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000" dirty="0">
                <a:solidFill>
                  <a:schemeClr val="tx1"/>
                </a:solidFill>
              </a:rPr>
              <a:t>Sauber, </a:t>
            </a:r>
            <a:r>
              <a:rPr lang="en-US" sz="1000" i="1" dirty="0">
                <a:solidFill>
                  <a:schemeClr val="tx1"/>
                </a:solidFill>
              </a:rPr>
              <a:t>et al. </a:t>
            </a:r>
            <a:r>
              <a:rPr lang="en-US" sz="1000" dirty="0">
                <a:solidFill>
                  <a:schemeClr val="tx1"/>
                </a:solidFill>
              </a:rPr>
              <a:t>2005. Ice elevations and surface change on the Malaspina Glacier, Alaska. Geophysical Research Letters; 32: 1-4</a:t>
            </a:r>
            <a:endParaRPr lang="en" sz="1000"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Taylor, D., Snoke, J., Sacks, I. and Takanami, T. 1990. Nonlinear frequency-magnitude relationships for the Hokkaido Corner, Japan. Seismological Society of America; 80 (2): 340-35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4" name="Shape 147">
            <a:extLst>
              <a:ext uri="{FF2B5EF4-FFF2-40B4-BE49-F238E27FC236}">
                <a16:creationId xmlns:a16="http://schemas.microsoft.com/office/drawing/2014/main" id="{ED6EFA4E-ABC9-480D-BA2D-F48FA5919825}"/>
              </a:ext>
            </a:extLst>
          </p:cNvPr>
          <p:cNvSpPr txBox="1">
            <a:spLocks/>
          </p:cNvSpPr>
          <p:nvPr/>
        </p:nvSpPr>
        <p:spPr>
          <a:xfrm>
            <a:off x="2002021" y="4242392"/>
            <a:ext cx="2225912" cy="101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25" y="3485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" name="Shape 132">
            <a:extLst>
              <a:ext uri="{FF2B5EF4-FFF2-40B4-BE49-F238E27FC236}">
                <a16:creationId xmlns:a16="http://schemas.microsoft.com/office/drawing/2014/main" id="{386E39AD-B652-6441-89FE-DFF899951C24}"/>
              </a:ext>
            </a:extLst>
          </p:cNvPr>
          <p:cNvSpPr txBox="1">
            <a:spLocks/>
          </p:cNvSpPr>
          <p:nvPr/>
        </p:nvSpPr>
        <p:spPr>
          <a:xfrm>
            <a:off x="187515" y="348526"/>
            <a:ext cx="197746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Model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Results</a:t>
            </a:r>
          </a:p>
          <a:p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Velocity</a:t>
            </a:r>
          </a:p>
          <a:p>
            <a:pPr marL="457200" indent="457200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B01CC-37A1-4321-B118-17E84B62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75" y="95693"/>
            <a:ext cx="6602819" cy="49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5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Region</a:t>
            </a:r>
            <a:endParaRPr sz="180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LGM thickness = 1 km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Malaspina thickness = 600m</a:t>
            </a:r>
            <a:endParaRPr sz="1400"/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 l="27166" t="10038" b="5315"/>
          <a:stretch/>
        </p:blipFill>
        <p:spPr>
          <a:xfrm>
            <a:off x="5055800" y="302225"/>
            <a:ext cx="3344149" cy="21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 l="26400" t="11429" b="5021"/>
          <a:stretch/>
        </p:blipFill>
        <p:spPr>
          <a:xfrm>
            <a:off x="5055800" y="2875250"/>
            <a:ext cx="3344149" cy="21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975725" y="-20991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tx1"/>
                </a:solidFill>
              </a:rPr>
              <a:t>LGM Ice</a:t>
            </a:r>
            <a:endParaRPr u="sng"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 dirty="0">
                <a:solidFill>
                  <a:schemeClr val="tx1"/>
                </a:solidFill>
              </a:rPr>
              <a:t>Current Ice</a:t>
            </a:r>
            <a:r>
              <a:rPr lang="en" dirty="0">
                <a:solidFill>
                  <a:schemeClr val="tx1"/>
                </a:solidFill>
              </a:rPr>
              <a:t>		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>
            <a:off x="6049299" y="3219083"/>
            <a:ext cx="387000" cy="3996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rot="20040494">
            <a:off x="6433581" y="3074413"/>
            <a:ext cx="1123454" cy="75041"/>
          </a:xfrm>
          <a:prstGeom prst="leftArrow">
            <a:avLst>
              <a:gd name="adj1" fmla="val 50000"/>
              <a:gd name="adj2" fmla="val 133166"/>
            </a:avLst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5282500" y="3009825"/>
            <a:ext cx="659700" cy="3996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-1715565">
            <a:off x="5868204" y="2903990"/>
            <a:ext cx="542228" cy="75037"/>
          </a:xfrm>
          <a:prstGeom prst="leftArrow">
            <a:avLst>
              <a:gd name="adj1" fmla="val 50000"/>
              <a:gd name="adj2" fmla="val 133166"/>
            </a:avLst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77">
            <a:extLst>
              <a:ext uri="{FF2B5EF4-FFF2-40B4-BE49-F238E27FC236}">
                <a16:creationId xmlns:a16="http://schemas.microsoft.com/office/drawing/2014/main" id="{2250F16E-CE33-4ABB-84F2-947487E858F8}"/>
              </a:ext>
            </a:extLst>
          </p:cNvPr>
          <p:cNvSpPr/>
          <p:nvPr/>
        </p:nvSpPr>
        <p:spPr>
          <a:xfrm rot="8787678">
            <a:off x="4764528" y="3765039"/>
            <a:ext cx="1305196" cy="64441"/>
          </a:xfrm>
          <a:prstGeom prst="leftArrow">
            <a:avLst>
              <a:gd name="adj1" fmla="val 50000"/>
              <a:gd name="adj2" fmla="val 133166"/>
            </a:avLst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8F41C-A245-4B43-9570-191BD4BACD41}"/>
              </a:ext>
            </a:extLst>
          </p:cNvPr>
          <p:cNvSpPr txBox="1"/>
          <p:nvPr/>
        </p:nvSpPr>
        <p:spPr>
          <a:xfrm>
            <a:off x="6342159" y="2604978"/>
            <a:ext cx="210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chemeClr val="tx1"/>
                </a:solidFill>
              </a:rPr>
              <a:t>Bering	Malaspina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B0A25-BEA3-494B-AC0E-C48D4C2E61A5}"/>
              </a:ext>
            </a:extLst>
          </p:cNvPr>
          <p:cNvSpPr txBox="1"/>
          <p:nvPr/>
        </p:nvSpPr>
        <p:spPr>
          <a:xfrm>
            <a:off x="4434419" y="3980739"/>
            <a:ext cx="104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chemeClr val="tx1"/>
                </a:solidFill>
              </a:rPr>
              <a:t>Icy</a:t>
            </a:r>
          </a:p>
          <a:p>
            <a:r>
              <a:rPr lang="en" dirty="0">
                <a:solidFill>
                  <a:schemeClr val="tx1"/>
                </a:solidFill>
              </a:rPr>
              <a:t>Bay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84200" y="132500"/>
            <a:ext cx="3706500" cy="16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Pavlis </a:t>
            </a:r>
            <a:r>
              <a:rPr lang="en" sz="1800" i="1"/>
              <a:t>et al.</a:t>
            </a:r>
            <a:endParaRPr sz="1800" i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i="1"/>
          </a:p>
          <a:p>
            <a:pPr marL="13716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Animation 1  &gt;</a:t>
            </a:r>
            <a:endParaRPr sz="1800"/>
          </a:p>
          <a:p>
            <a:pPr marL="137160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^ Figure 4 </a:t>
            </a:r>
            <a:endParaRPr sz="1800"/>
          </a:p>
        </p:txBody>
      </p:sp>
      <p:sp>
        <p:nvSpPr>
          <p:cNvPr id="84" name="Shape 84" title="Pavlis_Animation1_MalBerAtVBeginning.mpg">
            <a:hlinkClick r:id="rId5"/>
          </p:cNvPr>
          <p:cNvSpPr/>
          <p:nvPr/>
        </p:nvSpPr>
        <p:spPr>
          <a:xfrm>
            <a:off x="3636000" y="556713"/>
            <a:ext cx="5373450" cy="4030075"/>
          </a:xfrm>
          <a:prstGeom prst="rect">
            <a:avLst/>
          </a:prstGeom>
          <a:noFill/>
          <a:ln>
            <a:noFill/>
          </a:ln>
        </p:spPr>
      </p:sp>
      <p:pic>
        <p:nvPicPr>
          <p:cNvPr id="85" name="Shape 85"/>
          <p:cNvPicPr preferRelativeResize="0"/>
          <p:nvPr/>
        </p:nvPicPr>
        <p:blipFill rotWithShape="1">
          <a:blip r:embed="rId6">
            <a:alphaModFix/>
          </a:blip>
          <a:srcRect l="27584" t="17342" r="26851" b="7026"/>
          <a:stretch/>
        </p:blipFill>
        <p:spPr>
          <a:xfrm>
            <a:off x="368400" y="1743625"/>
            <a:ext cx="3046426" cy="28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nimation1.mpg">
            <a:hlinkClick r:id="" action="ppaction://media"/>
            <a:extLst>
              <a:ext uri="{FF2B5EF4-FFF2-40B4-BE49-F238E27FC236}">
                <a16:creationId xmlns:a16="http://schemas.microsoft.com/office/drawing/2014/main" id="{3A29343A-1AE6-734F-A7A3-CC2B12F2A9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90700" y="359482"/>
            <a:ext cx="4978248" cy="2768286"/>
          </a:xfrm>
          <a:prstGeom prst="rect">
            <a:avLst/>
          </a:prstGeom>
        </p:spPr>
      </p:pic>
      <p:sp>
        <p:nvSpPr>
          <p:cNvPr id="6" name="Shape 100">
            <a:extLst>
              <a:ext uri="{FF2B5EF4-FFF2-40B4-BE49-F238E27FC236}">
                <a16:creationId xmlns:a16="http://schemas.microsoft.com/office/drawing/2014/main" id="{5F076AFE-775F-40E5-93DA-9EF9E8E7CC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41208" y="3141181"/>
            <a:ext cx="4327740" cy="1798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Alaska Earthquake Center Data from 1990 to 2015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447,288 earthquakes with 64,971 events larger than magnitude 2.5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From 1973 – 2000 there was a 47m thinning in Malaspina (</a:t>
            </a:r>
            <a:r>
              <a:rPr lang="en-US" dirty="0" err="1">
                <a:solidFill>
                  <a:schemeClr val="tx1"/>
                </a:solidFill>
              </a:rPr>
              <a:t>Mustkett</a:t>
            </a:r>
            <a:r>
              <a:rPr lang="en-US" dirty="0">
                <a:solidFill>
                  <a:schemeClr val="tx1"/>
                </a:solidFill>
              </a:rPr>
              <a:t>, 2003) and in the early 2000’s there is a thinning of about 5 m/a (Sauber, 2005)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 sz="1800"/>
              <a:t>Seismicity</a:t>
            </a:r>
            <a:endParaRPr sz="1800"/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l="8746" t="22944" r="58246" b="35743"/>
          <a:stretch/>
        </p:blipFill>
        <p:spPr>
          <a:xfrm>
            <a:off x="5292050" y="212150"/>
            <a:ext cx="3132033" cy="2204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806000" y="-48375"/>
            <a:ext cx="47706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Hokkaido Corner, Japan (Taylor, </a:t>
            </a:r>
            <a:r>
              <a:rPr lang="en" i="1" dirty="0">
                <a:solidFill>
                  <a:schemeClr val="tx1"/>
                </a:solidFill>
              </a:rPr>
              <a:t>et. al</a:t>
            </a:r>
            <a:r>
              <a:rPr lang="en" dirty="0">
                <a:solidFill>
                  <a:schemeClr val="tx1"/>
                </a:solidFill>
              </a:rPr>
              <a:t>, 1990)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l="22179" t="20963" r="24091" b="9413"/>
          <a:stretch/>
        </p:blipFill>
        <p:spPr>
          <a:xfrm>
            <a:off x="2098425" y="2416200"/>
            <a:ext cx="3563399" cy="25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5870175" y="3015275"/>
            <a:ext cx="3043500" cy="13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Bagley Ice Valley Surge, 1973-2003</a:t>
            </a:r>
            <a:endParaRPr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With a decrease in ice of 50 m, 82% of the earthquakes in the region happened during the surge and there was an 1 order of magnitude increase in size (Sauber, 2004).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5805175" y="749584"/>
            <a:ext cx="1935050" cy="1372750"/>
          </a:xfrm>
          <a:custGeom>
            <a:avLst/>
            <a:gdLst/>
            <a:ahLst/>
            <a:cxnLst/>
            <a:rect l="0" t="0" r="0" b="0"/>
            <a:pathLst>
              <a:path w="77402" h="54910" extrusionOk="0">
                <a:moveTo>
                  <a:pt x="0" y="19455"/>
                </a:moveTo>
                <a:cubicBezTo>
                  <a:pt x="666" y="17374"/>
                  <a:pt x="2081" y="10050"/>
                  <a:pt x="3995" y="6970"/>
                </a:cubicBezTo>
                <a:cubicBezTo>
                  <a:pt x="5909" y="3891"/>
                  <a:pt x="8655" y="2060"/>
                  <a:pt x="11485" y="978"/>
                </a:cubicBezTo>
                <a:cubicBezTo>
                  <a:pt x="14315" y="-104"/>
                  <a:pt x="17644" y="-187"/>
                  <a:pt x="20973" y="479"/>
                </a:cubicBezTo>
                <a:cubicBezTo>
                  <a:pt x="24302" y="1145"/>
                  <a:pt x="26966" y="1977"/>
                  <a:pt x="31460" y="4973"/>
                </a:cubicBezTo>
                <a:cubicBezTo>
                  <a:pt x="35954" y="7969"/>
                  <a:pt x="42280" y="13296"/>
                  <a:pt x="47939" y="18456"/>
                </a:cubicBezTo>
                <a:cubicBezTo>
                  <a:pt x="53599" y="23616"/>
                  <a:pt x="60923" y="30774"/>
                  <a:pt x="65417" y="35934"/>
                </a:cubicBezTo>
                <a:cubicBezTo>
                  <a:pt x="69911" y="41094"/>
                  <a:pt x="72908" y="46254"/>
                  <a:pt x="74905" y="49417"/>
                </a:cubicBezTo>
                <a:cubicBezTo>
                  <a:pt x="76903" y="52580"/>
                  <a:pt x="76986" y="53995"/>
                  <a:pt x="77402" y="5491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Mohr’s Circle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653" y="557388"/>
            <a:ext cx="4166399" cy="382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5679575" y="3195825"/>
            <a:ext cx="41664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rgbClr val="38761D"/>
                </a:solidFill>
              </a:rPr>
              <a:t>𝞼</a:t>
            </a:r>
            <a:r>
              <a:rPr lang="en" sz="1400" baseline="-25000" dirty="0">
                <a:solidFill>
                  <a:srgbClr val="38761D"/>
                </a:solidFill>
              </a:rPr>
              <a:t>3           </a:t>
            </a:r>
            <a:r>
              <a:rPr lang="en" sz="1400" dirty="0">
                <a:solidFill>
                  <a:srgbClr val="3C78D8"/>
                </a:solidFill>
              </a:rPr>
              <a:t> 𝞼</a:t>
            </a:r>
            <a:r>
              <a:rPr lang="en" sz="1400" baseline="-25000" dirty="0">
                <a:solidFill>
                  <a:srgbClr val="3C78D8"/>
                </a:solidFill>
              </a:rPr>
              <a:t>3</a:t>
            </a:r>
            <a:r>
              <a:rPr lang="en" sz="1400" dirty="0">
                <a:solidFill>
                  <a:srgbClr val="3C78D8"/>
                </a:solidFill>
              </a:rPr>
              <a:t>	                   </a:t>
            </a:r>
            <a:r>
              <a:rPr lang="en" sz="1400" dirty="0">
                <a:solidFill>
                  <a:srgbClr val="38761D"/>
                </a:solidFill>
              </a:rPr>
              <a:t>𝞼</a:t>
            </a:r>
            <a:r>
              <a:rPr lang="en" sz="1400" baseline="-25000" dirty="0">
                <a:solidFill>
                  <a:srgbClr val="38761D"/>
                </a:solidFill>
              </a:rPr>
              <a:t>1 </a:t>
            </a:r>
            <a:r>
              <a:rPr lang="en" sz="1400" baseline="-25000" dirty="0"/>
              <a:t>        </a:t>
            </a:r>
            <a:r>
              <a:rPr lang="en" sz="1400" baseline="-25000" dirty="0">
                <a:solidFill>
                  <a:srgbClr val="3C78D8"/>
                </a:solidFill>
              </a:rPr>
              <a:t>  </a:t>
            </a:r>
            <a:r>
              <a:rPr lang="en" sz="1400" dirty="0">
                <a:solidFill>
                  <a:srgbClr val="3C78D8"/>
                </a:solidFill>
              </a:rPr>
              <a:t>𝞼</a:t>
            </a:r>
            <a:r>
              <a:rPr lang="en" sz="1400" baseline="-25000" dirty="0">
                <a:solidFill>
                  <a:srgbClr val="3C78D8"/>
                </a:solidFill>
              </a:rPr>
              <a:t>1</a:t>
            </a:r>
            <a:endParaRPr sz="1400" baseline="-25000" dirty="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18000" y="785550"/>
            <a:ext cx="4381800" cy="3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With the unloading of glacial ice, the frequency and magnitude relationship of low-magnitude earthquakes in the Yakutat region will change, causing a maximum frequency between magnitudes of 1.4 and 2.4.</a:t>
            </a: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18000" y="1127050"/>
            <a:ext cx="4381800" cy="2773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u="sng" dirty="0">
                <a:solidFill>
                  <a:schemeClr val="tx1"/>
                </a:solidFill>
              </a:rPr>
              <a:t>Part 1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Strain rate increases after ice is lost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11338-CFCA-4881-B7C0-845754F5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1" y="426494"/>
            <a:ext cx="3805574" cy="2508900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br>
              <a:rPr lang="en-US" sz="1300" dirty="0"/>
            </a:br>
            <a:endParaRPr lang="en-US" sz="13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B4DFADA-B817-4FAC-9C93-78AA2A93776E}"/>
              </a:ext>
            </a:extLst>
          </p:cNvPr>
          <p:cNvSpPr txBox="1">
            <a:spLocks/>
          </p:cNvSpPr>
          <p:nvPr/>
        </p:nvSpPr>
        <p:spPr>
          <a:xfrm>
            <a:off x="595424" y="3848991"/>
            <a:ext cx="3683322" cy="18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r"/>
            <a:r>
              <a:rPr lang="en-US" sz="1200" u="sng" dirty="0"/>
              <a:t>Hypothesis</a:t>
            </a:r>
          </a:p>
          <a:p>
            <a:pPr algn="r"/>
            <a:r>
              <a:rPr lang="en-US" sz="1200" dirty="0"/>
              <a:t>With the unloading of glacial ice, the frequency and magnitude relationship of low-magnitude earthquakes in the Yakutat region will change, causing a maximum frequency between magnitudes of 1.4 and 2.4.</a:t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1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Model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Geometry</a:t>
            </a:r>
            <a:endParaRPr sz="1400" dirty="0"/>
          </a:p>
        </p:txBody>
      </p:sp>
      <p:pic>
        <p:nvPicPr>
          <p:cNvPr id="1030" name="Picture 6" descr="https://lh4.googleusercontent.com/5XTJm1TZDxAw3dnqxmPNimgMwzmnYK71srfM_clfCHyR3QnwFhYB5T5qXBjssviwi2_8Y1rYkCV7XM55OzShOvKvWfp5nM3bPaEpJ7ddDt57mJhQcEU2_FDPof9BOSJrnMNgJSPO">
            <a:extLst>
              <a:ext uri="{FF2B5EF4-FFF2-40B4-BE49-F238E27FC236}">
                <a16:creationId xmlns:a16="http://schemas.microsoft.com/office/drawing/2014/main" id="{99520F27-3C4D-4449-B4E2-6DC06AB36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8189" r="57946" b="27811"/>
          <a:stretch/>
        </p:blipFill>
        <p:spPr bwMode="auto">
          <a:xfrm>
            <a:off x="4391246" y="95148"/>
            <a:ext cx="4752754" cy="262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jYWVHtbMVIVaX8c3VnHpQul94LDFJ3uCOe-DhUKiO8Ibfe74-ZwGe5RVmTyNavDaYpXZ_jtOfCiythWdcPS_k_ivY5bByuJB-8ljOqL_jL2FWMoAADWHw_1DdQDgg-3dAkolVUKI">
            <a:extLst>
              <a:ext uri="{FF2B5EF4-FFF2-40B4-BE49-F238E27FC236}">
                <a16:creationId xmlns:a16="http://schemas.microsoft.com/office/drawing/2014/main" id="{1801A167-FD0F-314D-9EF4-457E6E33E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t="8180" r="57768" b="28064"/>
          <a:stretch/>
        </p:blipFill>
        <p:spPr bwMode="auto">
          <a:xfrm>
            <a:off x="4391246" y="2562447"/>
            <a:ext cx="4752754" cy="248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Model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Geometry</a:t>
            </a:r>
            <a:endParaRPr sz="1400" dirty="0"/>
          </a:p>
        </p:txBody>
      </p:sp>
      <p:pic>
        <p:nvPicPr>
          <p:cNvPr id="2050" name="Picture 2" descr="https://lh5.googleusercontent.com/fIqaycl25oQ1kqf5P2KDjUkVSqFXZndGVOt4K0xpg0yoV4rr4Gdr6SkfBb31sFETlko6Y4WzIivxQf01eT0UlZbjKfSO4lA6_kosFY_O7f5Y3imR1tw7Hf5OP-SO9GgY3M5awApf">
            <a:extLst>
              <a:ext uri="{FF2B5EF4-FFF2-40B4-BE49-F238E27FC236}">
                <a16:creationId xmlns:a16="http://schemas.microsoft.com/office/drawing/2014/main" id="{ABDC82D1-7DE7-DF49-9F84-3F4598339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" t="8653" r="58355" b="28162"/>
          <a:stretch/>
        </p:blipFill>
        <p:spPr bwMode="auto">
          <a:xfrm>
            <a:off x="4359349" y="1046178"/>
            <a:ext cx="4784651" cy="262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knR3ZrKKoI9u23741Bi6kPOT_waX626EH084SwIr_YirCraACgHrSnVwZuKc_RviRv-axiifUzfPp7QwX6IiVl9WEt2bRwg6ZmEw2jDuC261izjsI8rKWOoUSuHFSv95ytd8OHgi">
            <a:extLst>
              <a:ext uri="{FF2B5EF4-FFF2-40B4-BE49-F238E27FC236}">
                <a16:creationId xmlns:a16="http://schemas.microsoft.com/office/drawing/2014/main" id="{5FCCDB44-AAF3-1E45-97B3-88EC44B48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8199" r="59739" b="30400"/>
          <a:stretch/>
        </p:blipFill>
        <p:spPr bwMode="auto">
          <a:xfrm>
            <a:off x="4359349" y="1046177"/>
            <a:ext cx="4784651" cy="262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maD5-zfNdJqaW5-dSzbDbByVuTKAQeAzRFMC8IcPR1io6ASD5r832Q8LwKkPrWb6TQXpI8GHB8-t5_AkjVNDAxRtXveKW6htEhrf29fTz-doRDIAj77o_qurSBLHV3fXMYqoqu7p">
            <a:extLst>
              <a:ext uri="{FF2B5EF4-FFF2-40B4-BE49-F238E27FC236}">
                <a16:creationId xmlns:a16="http://schemas.microsoft.com/office/drawing/2014/main" id="{0337BA2C-05F2-6140-8444-42FD4D6B4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1" t="8199" r="59873" b="30400"/>
          <a:stretch/>
        </p:blipFill>
        <p:spPr bwMode="auto">
          <a:xfrm>
            <a:off x="4359349" y="1046176"/>
            <a:ext cx="4784651" cy="262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MHXvbnEQUzb4Nk5wvPZGCwGFFe3wVdWgr_vKo37j5482udIoQ1SkZPEJP68KKl1j6UPW7m01FC6AK9WByc1bQH07970qvd2L3ngykmwH3th99cb1u9qCuCAw7DsqBBp5YUx-zOu8">
            <a:extLst>
              <a:ext uri="{FF2B5EF4-FFF2-40B4-BE49-F238E27FC236}">
                <a16:creationId xmlns:a16="http://schemas.microsoft.com/office/drawing/2014/main" id="{47CC579F-CCD7-EA47-9D62-A30298960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3" t="7450" r="60769" b="30401"/>
          <a:stretch/>
        </p:blipFill>
        <p:spPr bwMode="auto">
          <a:xfrm>
            <a:off x="4359348" y="1046175"/>
            <a:ext cx="4768007" cy="273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3.googleusercontent.com/VubU2gWFLNjeWtlW0jMhghnOOlo6hEI-tma5G1fmDX_8pMD8j_9wAqomIx3iqpK_uqsBbgc6l47fBAVFTCz_wMD794aCGYe4Dky9GLRVUkJoKyyrKd5aVM5Iq2eMN5VBgtVoSv1R">
            <a:extLst>
              <a:ext uri="{FF2B5EF4-FFF2-40B4-BE49-F238E27FC236}">
                <a16:creationId xmlns:a16="http://schemas.microsoft.com/office/drawing/2014/main" id="{2BF1459E-0892-944F-B65C-CC5115B65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0" t="9069" r="59761" b="30402"/>
          <a:stretch/>
        </p:blipFill>
        <p:spPr bwMode="auto">
          <a:xfrm>
            <a:off x="4435738" y="1121907"/>
            <a:ext cx="4689861" cy="254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4.googleusercontent.com/PAwZL-pv6tqK1g72TGu5Tz_VW5X3KVAJUDwH0Wz1mETXw3dgIZ7usTzy9LWbJmsK3oou07k9u7qGhPQRlxhNBcDxdjGgJnpeYm3UDEzblo0WEqbhmoF5cZK2JSP4lB3NPopTyesg">
            <a:extLst>
              <a:ext uri="{FF2B5EF4-FFF2-40B4-BE49-F238E27FC236}">
                <a16:creationId xmlns:a16="http://schemas.microsoft.com/office/drawing/2014/main" id="{4BBBADDE-F00C-4144-B6EF-E0025AF30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8199" r="59929" b="30400"/>
          <a:stretch/>
        </p:blipFill>
        <p:spPr bwMode="auto">
          <a:xfrm>
            <a:off x="4397542" y="1040436"/>
            <a:ext cx="4766251" cy="262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89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715</Words>
  <Application>Microsoft Office PowerPoint</Application>
  <PresentationFormat>On-screen Show (16:9)</PresentationFormat>
  <Paragraphs>142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Roboto</vt:lpstr>
      <vt:lpstr>Merriweather</vt:lpstr>
      <vt:lpstr>Arial</vt:lpstr>
      <vt:lpstr>Paradigm</vt:lpstr>
      <vt:lpstr>Seismicity and Ice Loading</vt:lpstr>
      <vt:lpstr>Background  The Region     LGM thickness = 1 km Malaspina thickness = 600m</vt:lpstr>
      <vt:lpstr>Pavlis et al.       Animation 1  &gt;                   ^ Figure 4 </vt:lpstr>
      <vt:lpstr>Background    Seismicity</vt:lpstr>
      <vt:lpstr>Mohr’s Circle</vt:lpstr>
      <vt:lpstr>Hypothesis</vt:lpstr>
      <vt:lpstr>Results  </vt:lpstr>
      <vt:lpstr>Our Model  Geometry</vt:lpstr>
      <vt:lpstr>Our Model  Geometry</vt:lpstr>
      <vt:lpstr>Our Model  Parameters           Velocity for the Yakutat: 1.59 x 10^-4  </vt:lpstr>
      <vt:lpstr>Model Results</vt:lpstr>
      <vt:lpstr>Model Results</vt:lpstr>
      <vt:lpstr>Results  </vt:lpstr>
      <vt:lpstr>Strain Rates and Earthquakes   2013-2018</vt:lpstr>
      <vt:lpstr>Recent Frequency Magnitude Plots   2013-2018                Earthquake Data from USGS &gt;</vt:lpstr>
      <vt:lpstr>Discussion</vt:lpstr>
      <vt:lpstr>Sources</vt:lpstr>
      <vt:lpstr>Model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Seismicity and Ice Loading</dc:title>
  <cp:lastModifiedBy>Kate</cp:lastModifiedBy>
  <cp:revision>24</cp:revision>
  <dcterms:modified xsi:type="dcterms:W3CDTF">2018-04-24T18:53:30Z</dcterms:modified>
</cp:coreProperties>
</file>